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305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omic Sans M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fld id="{C874341F-C50F-4164-A22A-F9ABFBD6430D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fld id="{6C57A99B-0AB5-4BA4-A068-26279FC677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3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341F-C50F-4164-A22A-F9ABFBD6430D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A99B-0AB5-4BA4-A068-26279FC677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6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341F-C50F-4164-A22A-F9ABFBD6430D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A99B-0AB5-4BA4-A068-26279FC677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07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Comic Sans MS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  <a:lvl2pPr>
              <a:defRPr>
                <a:latin typeface="Comic Sans MS" pitchFamily="66" charset="0"/>
              </a:defRPr>
            </a:lvl2pPr>
            <a:lvl3pPr>
              <a:defRPr>
                <a:latin typeface="Comic Sans MS" pitchFamily="66" charset="0"/>
              </a:defRPr>
            </a:lvl3pPr>
            <a:lvl4pPr>
              <a:defRPr>
                <a:latin typeface="Comic Sans MS" pitchFamily="66" charset="0"/>
              </a:defRPr>
            </a:lvl4pPr>
            <a:lvl5pPr>
              <a:defRPr>
                <a:latin typeface="Comic Sans MS" pitchFamily="66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341F-C50F-4164-A22A-F9ABFBD6430D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A99B-0AB5-4BA4-A068-26279FC677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64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341F-C50F-4164-A22A-F9ABFBD6430D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A99B-0AB5-4BA4-A068-26279FC677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7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341F-C50F-4164-A22A-F9ABFBD6430D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A99B-0AB5-4BA4-A068-26279FC677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76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341F-C50F-4164-A22A-F9ABFBD6430D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A99B-0AB5-4BA4-A068-26279FC677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0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341F-C50F-4164-A22A-F9ABFBD6430D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A99B-0AB5-4BA4-A068-26279FC677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58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341F-C50F-4164-A22A-F9ABFBD6430D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A99B-0AB5-4BA4-A068-26279FC677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95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341F-C50F-4164-A22A-F9ABFBD6430D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A99B-0AB5-4BA4-A068-26279FC677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8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341F-C50F-4164-A22A-F9ABFBD6430D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A99B-0AB5-4BA4-A068-26279FC677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18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4341F-C50F-4164-A22A-F9ABFBD6430D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7A99B-0AB5-4BA4-A068-26279FC677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76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enderson\AppData\Local\Microsoft\Windows\Temporary Internet Files\Content.IE5\NGSNJYDF\MP900448626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78137">
            <a:off x="173010" y="556281"/>
            <a:ext cx="3218425" cy="2413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Point of View and Perspective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534400" cy="1752600"/>
          </a:xfrm>
        </p:spPr>
        <p:txBody>
          <a:bodyPr/>
          <a:lstStyle/>
          <a:p>
            <a:r>
              <a:rPr lang="en-US" dirty="0"/>
              <a:t>Understanding the Characters in a </a:t>
            </a:r>
            <a:r>
              <a:rPr lang="en-US" dirty="0" smtClean="0"/>
              <a:t>Story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Take notes as you go through each slide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873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Vocabulary Study</a:t>
            </a:r>
          </a:p>
        </p:txBody>
      </p:sp>
      <p:pic>
        <p:nvPicPr>
          <p:cNvPr id="2253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51" t="15556" r="17500" b="6667"/>
          <a:stretch>
            <a:fillRect/>
          </a:stretch>
        </p:blipFill>
        <p:spPr>
          <a:xfrm>
            <a:off x="76200" y="2209800"/>
            <a:ext cx="6000750" cy="3962400"/>
          </a:xfrm>
        </p:spPr>
      </p:pic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6076950" y="2209800"/>
            <a:ext cx="283845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Trebuchet MS" panose="020B0603020202020204" pitchFamily="34" charset="0"/>
                <a:ea typeface="Osaka" pitchFamily="-128" charset="-128"/>
              </a:defRPr>
            </a:lvl1pPr>
            <a:lvl2pPr marL="742950" indent="-285750">
              <a:spcBef>
                <a:spcPct val="20000"/>
              </a:spcBef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Trebuchet MS" panose="020B0603020202020204" pitchFamily="34" charset="0"/>
                <a:ea typeface="Osaka" pitchFamily="-128" charset="-128"/>
              </a:defRPr>
            </a:lvl2pPr>
            <a:lvl3pPr marL="11430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  <a:ea typeface="Osaka" pitchFamily="-128" charset="-128"/>
              </a:defRPr>
            </a:lvl3pPr>
            <a:lvl4pPr marL="16002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Osaka" pitchFamily="-128" charset="-128"/>
              </a:defRPr>
            </a:lvl4pPr>
            <a:lvl5pPr marL="2057400" indent="-228600">
              <a:spcBef>
                <a:spcPct val="20000"/>
              </a:spcBef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Osaka" pitchFamily="-12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Osaka" pitchFamily="-12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Osaka" pitchFamily="-12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Osaka" pitchFamily="-12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Osaka" pitchFamily="-128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Complete a vocabulary study for the key </a:t>
            </a:r>
            <a:r>
              <a:rPr 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terms:</a:t>
            </a:r>
          </a:p>
          <a:p>
            <a:pPr marL="342900" indent="-342900">
              <a:spcBef>
                <a:spcPct val="0"/>
              </a:spcBef>
            </a:pPr>
            <a:r>
              <a:rPr 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Point-of-view</a:t>
            </a:r>
          </a:p>
          <a:p>
            <a:pPr marL="342900" indent="-342900">
              <a:spcBef>
                <a:spcPct val="0"/>
              </a:spcBef>
            </a:pPr>
            <a:r>
              <a:rPr lang="en-US" sz="2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Perspective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i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Create this in your Office 365. Title the assignment </a:t>
            </a:r>
            <a:r>
              <a:rPr 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Vocabulary Study – Unit 1</a:t>
            </a:r>
            <a:r>
              <a:rPr 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. This will be number one. You will continue to add more terms to this sheet as the unit goes on.  </a:t>
            </a:r>
          </a:p>
        </p:txBody>
      </p:sp>
    </p:spTree>
    <p:extLst>
      <p:ext uri="{BB962C8B-B14F-4D97-AF65-F5344CB8AC3E}">
        <p14:creationId xmlns:p14="http://schemas.microsoft.com/office/powerpoint/2010/main" val="231117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This…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“You never really understand a person until you consider things from his point of view…until you climb into his skin and walk around in it.”</a:t>
            </a:r>
          </a:p>
          <a:p>
            <a:pPr marL="0" indent="0" algn="ctr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-Harper Lee from </a:t>
            </a:r>
            <a:r>
              <a:rPr lang="en-US" i="1" dirty="0"/>
              <a:t>To Kill a Mockingbird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Point of View?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Point of View </a:t>
            </a:r>
            <a:r>
              <a:rPr lang="en-US" dirty="0"/>
              <a:t>is the way an author crafts his or her story to allow the reader to </a:t>
            </a:r>
            <a:r>
              <a:rPr lang="en-US" b="1" dirty="0"/>
              <a:t>see</a:t>
            </a:r>
            <a:r>
              <a:rPr lang="en-US" dirty="0"/>
              <a:t> and </a:t>
            </a:r>
            <a:r>
              <a:rPr lang="en-US" b="1" dirty="0"/>
              <a:t>hear</a:t>
            </a:r>
            <a:r>
              <a:rPr lang="en-US" dirty="0"/>
              <a:t> what is happening</a:t>
            </a:r>
          </a:p>
          <a:p>
            <a:r>
              <a:rPr lang="en-US" dirty="0"/>
              <a:t>The points of view that are most commonly found in literature are:</a:t>
            </a:r>
          </a:p>
          <a:p>
            <a:pPr lvl="1"/>
            <a:r>
              <a:rPr lang="en-US" b="1" dirty="0"/>
              <a:t>First Person</a:t>
            </a:r>
            <a:r>
              <a:rPr lang="en-US" dirty="0"/>
              <a:t> Point of View</a:t>
            </a:r>
          </a:p>
          <a:p>
            <a:pPr lvl="1"/>
            <a:r>
              <a:rPr lang="en-US" b="1" dirty="0"/>
              <a:t>Third Person </a:t>
            </a:r>
            <a:r>
              <a:rPr lang="en-US" dirty="0"/>
              <a:t>Point of View</a:t>
            </a:r>
          </a:p>
        </p:txBody>
      </p:sp>
    </p:spTree>
    <p:extLst>
      <p:ext uri="{BB962C8B-B14F-4D97-AF65-F5344CB8AC3E}">
        <p14:creationId xmlns:p14="http://schemas.microsoft.com/office/powerpoint/2010/main" val="402331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Person Point of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You can identify first person point of view by looking for the following pronouns:</a:t>
            </a:r>
          </a:p>
          <a:p>
            <a:pPr lvl="1"/>
            <a:r>
              <a:rPr lang="en-US" b="1" dirty="0"/>
              <a:t>I</a:t>
            </a:r>
          </a:p>
          <a:p>
            <a:pPr lvl="1"/>
            <a:r>
              <a:rPr lang="en-US" b="1" dirty="0"/>
              <a:t>Me, My</a:t>
            </a:r>
          </a:p>
          <a:p>
            <a:pPr lvl="1"/>
            <a:r>
              <a:rPr lang="en-US" b="1" dirty="0"/>
              <a:t>We, Us</a:t>
            </a:r>
          </a:p>
          <a:p>
            <a:pPr marL="514350" indent="-457200"/>
            <a:r>
              <a:rPr lang="en-US" dirty="0"/>
              <a:t>The narrator is a </a:t>
            </a:r>
            <a:r>
              <a:rPr lang="en-US" b="1" dirty="0"/>
              <a:t>character</a:t>
            </a:r>
            <a:r>
              <a:rPr lang="en-US" dirty="0"/>
              <a:t> in the story.</a:t>
            </a:r>
          </a:p>
          <a:p>
            <a:pPr marL="514350" indent="-457200"/>
            <a:r>
              <a:rPr lang="en-US" dirty="0"/>
              <a:t>The reader only knows what the </a:t>
            </a:r>
            <a:r>
              <a:rPr lang="en-US" b="1" dirty="0"/>
              <a:t>NARRATOR</a:t>
            </a:r>
            <a:r>
              <a:rPr lang="en-US" dirty="0"/>
              <a:t> reveals about their thoughts, feelings, and actions.</a:t>
            </a:r>
          </a:p>
        </p:txBody>
      </p:sp>
    </p:spTree>
    <p:extLst>
      <p:ext uri="{BB962C8B-B14F-4D97-AF65-F5344CB8AC3E}">
        <p14:creationId xmlns:p14="http://schemas.microsoft.com/office/powerpoint/2010/main" val="3805599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 Person Point of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You can identify third person point of view by looking for the following pronouns:</a:t>
            </a:r>
          </a:p>
          <a:p>
            <a:pPr lvl="1"/>
            <a:r>
              <a:rPr lang="en-US" b="1" dirty="0"/>
              <a:t>He</a:t>
            </a:r>
          </a:p>
          <a:p>
            <a:pPr lvl="1"/>
            <a:r>
              <a:rPr lang="en-US" b="1" dirty="0"/>
              <a:t>She</a:t>
            </a:r>
          </a:p>
          <a:p>
            <a:pPr lvl="1"/>
            <a:r>
              <a:rPr lang="en-US" b="1" dirty="0"/>
              <a:t>They, Their, Them</a:t>
            </a:r>
          </a:p>
          <a:p>
            <a:pPr marL="514350" indent="-457200"/>
            <a:r>
              <a:rPr lang="en-US" dirty="0"/>
              <a:t>The narrator </a:t>
            </a:r>
            <a:r>
              <a:rPr lang="en-US"/>
              <a:t>is </a:t>
            </a:r>
            <a:r>
              <a:rPr lang="en-US" b="1"/>
              <a:t>NOT</a:t>
            </a:r>
            <a:r>
              <a:rPr lang="en-US"/>
              <a:t> </a:t>
            </a:r>
            <a:r>
              <a:rPr lang="en-US" b="1" dirty="0"/>
              <a:t>a character </a:t>
            </a:r>
            <a:r>
              <a:rPr lang="en-US" dirty="0"/>
              <a:t>in the story.</a:t>
            </a:r>
          </a:p>
          <a:p>
            <a:pPr marL="514350" indent="-457200"/>
            <a:r>
              <a:rPr lang="en-US" dirty="0"/>
              <a:t>The reader only knows what the author wants to reveal. </a:t>
            </a:r>
          </a:p>
          <a:p>
            <a:pPr marL="514350" indent="-457200"/>
            <a:r>
              <a:rPr lang="en-US" dirty="0"/>
              <a:t>We can know the thoughts, feelings, and actions of </a:t>
            </a:r>
            <a:r>
              <a:rPr lang="en-US" b="1" dirty="0"/>
              <a:t>ONE</a:t>
            </a:r>
            <a:r>
              <a:rPr lang="en-US" dirty="0"/>
              <a:t> character or </a:t>
            </a:r>
            <a:r>
              <a:rPr lang="en-US" b="1" dirty="0"/>
              <a:t>ALL</a:t>
            </a:r>
            <a:r>
              <a:rPr lang="en-US" dirty="0"/>
              <a:t> characters.</a:t>
            </a:r>
          </a:p>
        </p:txBody>
      </p:sp>
    </p:spTree>
    <p:extLst>
      <p:ext uri="{BB962C8B-B14F-4D97-AF65-F5344CB8AC3E}">
        <p14:creationId xmlns:p14="http://schemas.microsoft.com/office/powerpoint/2010/main" val="1132110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Perspective?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Perspective is the </a:t>
            </a:r>
            <a:r>
              <a:rPr lang="en-US" b="1" dirty="0"/>
              <a:t>lens</a:t>
            </a:r>
            <a:r>
              <a:rPr lang="en-US" dirty="0"/>
              <a:t> through which the story is told. </a:t>
            </a:r>
          </a:p>
          <a:p>
            <a:r>
              <a:rPr lang="en-US" dirty="0"/>
              <a:t>Think about it like this:</a:t>
            </a:r>
          </a:p>
          <a:p>
            <a:pPr lvl="1"/>
            <a:r>
              <a:rPr lang="en-US" dirty="0"/>
              <a:t>If you were wearing a pair of glasses, which character’s glasses are you wearing? Through whose lenses do you see the world?</a:t>
            </a:r>
          </a:p>
          <a:p>
            <a:r>
              <a:rPr lang="en-US" dirty="0"/>
              <a:t>When we understand a character’s perspective, we get to </a:t>
            </a:r>
            <a:r>
              <a:rPr lang="en-US" b="1" dirty="0"/>
              <a:t>walk in the shoes</a:t>
            </a:r>
            <a:r>
              <a:rPr lang="en-US" dirty="0"/>
              <a:t> of that character.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73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of View &amp;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is easy to get these terms confused!</a:t>
            </a:r>
          </a:p>
          <a:p>
            <a:r>
              <a:rPr lang="en-US" dirty="0"/>
              <a:t>Point of View is the way an author allows the reader to see and hear what is happening.</a:t>
            </a:r>
          </a:p>
          <a:p>
            <a:pPr lvl="1"/>
            <a:r>
              <a:rPr lang="en-US" dirty="0"/>
              <a:t>Is the narrator a character in the story? (first person) </a:t>
            </a:r>
          </a:p>
          <a:p>
            <a:pPr lvl="1"/>
            <a:r>
              <a:rPr lang="en-US" dirty="0"/>
              <a:t>Is the narrator an outsider? (third person)</a:t>
            </a:r>
          </a:p>
          <a:p>
            <a:r>
              <a:rPr lang="en-US" dirty="0"/>
              <a:t>Perspective is the </a:t>
            </a:r>
            <a:r>
              <a:rPr lang="en-US" b="1" dirty="0"/>
              <a:t>lens</a:t>
            </a:r>
            <a:r>
              <a:rPr lang="en-US" dirty="0"/>
              <a:t> through which the story is told.</a:t>
            </a:r>
          </a:p>
        </p:txBody>
      </p:sp>
    </p:spTree>
    <p:extLst>
      <p:ext uri="{BB962C8B-B14F-4D97-AF65-F5344CB8AC3E}">
        <p14:creationId xmlns:p14="http://schemas.microsoft.com/office/powerpoint/2010/main" val="1783213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What’s the Difference?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point of view from which the story is told </a:t>
            </a:r>
            <a:r>
              <a:rPr lang="en-US" b="1" dirty="0"/>
              <a:t>determines</a:t>
            </a:r>
            <a:r>
              <a:rPr lang="en-US" dirty="0"/>
              <a:t> whose perspective the reader gets to experience. </a:t>
            </a:r>
          </a:p>
          <a:p>
            <a:r>
              <a:rPr lang="en-US" dirty="0"/>
              <a:t>For example, in first person point of view, you only get to understand one character’s (the narrator) perspective.</a:t>
            </a:r>
          </a:p>
          <a:p>
            <a:r>
              <a:rPr lang="en-US" dirty="0"/>
              <a:t>In third person point of view, the narrator is an outsider, so the reader may see one, some, or all of the characters’ perspectives. </a:t>
            </a:r>
          </a:p>
        </p:txBody>
      </p:sp>
    </p:spTree>
    <p:extLst>
      <p:ext uri="{BB962C8B-B14F-4D97-AF65-F5344CB8AC3E}">
        <p14:creationId xmlns:p14="http://schemas.microsoft.com/office/powerpoint/2010/main" val="2267991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an Author Reveal Perspective?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 author uses the following strategies to reveal the perspective of a character:</a:t>
            </a:r>
          </a:p>
          <a:p>
            <a:pPr lvl="1"/>
            <a:r>
              <a:rPr lang="en-US" dirty="0"/>
              <a:t>Thoughts</a:t>
            </a:r>
          </a:p>
          <a:p>
            <a:pPr lvl="1"/>
            <a:r>
              <a:rPr lang="en-US" dirty="0"/>
              <a:t>Feelings</a:t>
            </a:r>
          </a:p>
          <a:p>
            <a:pPr lvl="1"/>
            <a:r>
              <a:rPr lang="en-US" dirty="0"/>
              <a:t>Actions</a:t>
            </a:r>
          </a:p>
          <a:p>
            <a:pPr lvl="1"/>
            <a:r>
              <a:rPr lang="en-US" dirty="0"/>
              <a:t>Dialogue</a:t>
            </a:r>
          </a:p>
          <a:p>
            <a:pPr lvl="1"/>
            <a:r>
              <a:rPr lang="en-US" dirty="0"/>
              <a:t>What other characters say and think about the character</a:t>
            </a:r>
          </a:p>
          <a:p>
            <a:pPr marL="514350" indent="-457200"/>
            <a:r>
              <a:rPr lang="en-US" dirty="0"/>
              <a:t>What other examples can you think of?</a:t>
            </a:r>
          </a:p>
        </p:txBody>
      </p:sp>
    </p:spTree>
    <p:extLst>
      <p:ext uri="{BB962C8B-B14F-4D97-AF65-F5344CB8AC3E}">
        <p14:creationId xmlns:p14="http://schemas.microsoft.com/office/powerpoint/2010/main" val="763637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521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Comic Sans MS</vt:lpstr>
      <vt:lpstr>Times</vt:lpstr>
      <vt:lpstr>Office Theme</vt:lpstr>
      <vt:lpstr>Point of View and Perspective</vt:lpstr>
      <vt:lpstr>Consider This…</vt:lpstr>
      <vt:lpstr>What is Point of View?</vt:lpstr>
      <vt:lpstr>First Person Point of View</vt:lpstr>
      <vt:lpstr>Third Person Point of View</vt:lpstr>
      <vt:lpstr>What is Perspective?</vt:lpstr>
      <vt:lpstr>Point of View &amp; Perspective</vt:lpstr>
      <vt:lpstr>So What’s the Difference?</vt:lpstr>
      <vt:lpstr>How Does an Author Reveal Perspective?</vt:lpstr>
      <vt:lpstr>Vocabulary Study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of View and Perspective</dc:title>
  <dc:creator>Henderson</dc:creator>
  <cp:lastModifiedBy>Spiller, Yolanda</cp:lastModifiedBy>
  <cp:revision>14</cp:revision>
  <dcterms:created xsi:type="dcterms:W3CDTF">2012-01-16T22:20:04Z</dcterms:created>
  <dcterms:modified xsi:type="dcterms:W3CDTF">2020-10-20T14:46:07Z</dcterms:modified>
</cp:coreProperties>
</file>